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2"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DCD6ED-7A68-46EB-B15D-0797585AF3B4}" type="datetimeFigureOut">
              <a:rPr lang="en-US" smtClean="0"/>
              <a:pPr/>
              <a:t>3/30/2011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1DCD6ED-7A68-46EB-B15D-0797585AF3B4}" type="datetimeFigureOut">
              <a:rPr lang="en-US" smtClean="0"/>
              <a:pPr/>
              <a:t>3/30/2011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DCD6ED-7A68-46EB-B15D-0797585AF3B4}" type="datetimeFigureOut">
              <a:rPr lang="en-US" smtClean="0"/>
              <a:pPr/>
              <a:t>3/30/2011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DCD6ED-7A68-46EB-B15D-0797585AF3B4}" type="datetimeFigureOut">
              <a:rPr lang="en-US" smtClean="0"/>
              <a:pPr/>
              <a:t>3/30/2011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DCD6ED-7A68-46EB-B15D-0797585AF3B4}" type="datetimeFigureOut">
              <a:rPr lang="en-US" smtClean="0"/>
              <a:pPr/>
              <a:t>3/30/2011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3/30/2011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3/30/2011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DCD6ED-7A68-46EB-B15D-0797585AF3B4}" type="datetimeFigureOut">
              <a:rPr lang="en-US" smtClean="0"/>
              <a:pPr/>
              <a:t>3/30/2011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2A61F-1BF4-42DD-92AF-76F1329B330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hyperlink" Target="http://www.gardenguides.com/taxonomy/white-heath-aster-symphyotrichum-ericoides-var-ericoide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0.jpeg"/><Relationship Id="rId2" Type="http://schemas.openxmlformats.org/officeDocument/2006/relationships/hyperlink" Target="http://www.google.com/imgres?imgurl=http://www.dreamstime.com/alpine-aster-thumb2594989.jpg&amp;imgrefurl=http://www.dreamstime.com/alpine-aster-image2594989&amp;usg=__LvJQ402CWpvcAs75krYlk-W8DCg=&amp;h=450&amp;w=301&amp;sz=55&amp;hl=en&amp;start=2&amp;zoom=1&amp;um=1&amp;itbs=1&amp;tbnid=e5Xl9WAJtpJJ-M:&amp;tbnh=127&amp;tbnw=85&amp;prev=/images?q=Alpine+Aster&amp;um=1&amp;hl=en&amp;safe=active&amp;sa=N&amp;rls=com.microsoft:en-us&amp;biw=1003&amp;bih=583&amp;ie=UTF-8&amp;oe=UTF-8&amp;tbs=isch:1&amp;ei=-ciATabxEoHk0gHFy9HqCA" TargetMode="External"/><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image" Target="../media/image8.jpeg"/><Relationship Id="rId4" Type="http://schemas.openxmlformats.org/officeDocument/2006/relationships/hyperlink" Target="http://www.google.com/imgres?imgurl=http://www.dropseednursery.com/images/upload/smooth%20blue%20aster%20.jpg&amp;imgrefurl=http://www.dropseednursery.com/asterlaevis.html&amp;usg=__QefNV7fk0p6mXcs8QuhixoLd-Q4=&amp;h=578&amp;w=741&amp;sz=64&amp;hl=en&amp;start=1&amp;zoom=1&amp;um=1&amp;itbs=1&amp;tbnid=eeul1z_QbQaP6M:&amp;tbnh=110&amp;tbnw=141&amp;prev=/images?q=Smooth+Blue+Aster&amp;um=1&amp;hl=en&amp;safe=active&amp;sa=G&amp;rls=com.microsoft:en-us&amp;biw=1003&amp;bih=583&amp;ie=UTF-8&amp;oe=UTF-8&amp;tbs=isch:1&amp;ei=NcmATcaqB5GF0QHW7tWiAw"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gardenersnet.com/flower/aster.htm" TargetMode="External"/><Relationship Id="rId2" Type="http://schemas.openxmlformats.org/officeDocument/2006/relationships/hyperlink" Target="http://www.gardenguides.com/taxonomy/white-heath-aster-symphyotrichum-ericoides-var-ericoides/" TargetMode="External"/><Relationship Id="rId1" Type="http://schemas.openxmlformats.org/officeDocument/2006/relationships/slideLayout" Target="../slideLayouts/slideLayout2.xml"/><Relationship Id="rId5" Type="http://schemas.openxmlformats.org/officeDocument/2006/relationships/hyperlink" Target="http://en.wikipedia.org/wiki/Aster_(genus)" TargetMode="External"/><Relationship Id="rId4" Type="http://schemas.openxmlformats.org/officeDocument/2006/relationships/hyperlink" Target="http://gardenhobbies.com/flower/aster.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057400"/>
            <a:ext cx="7772400" cy="1470025"/>
          </a:xfrm>
        </p:spPr>
        <p:txBody>
          <a:bodyPr/>
          <a:lstStyle/>
          <a:p>
            <a:r>
              <a:rPr lang="en-US" dirty="0" smtClean="0"/>
              <a:t>Planting Seeds of Friendship</a:t>
            </a:r>
            <a:br>
              <a:rPr lang="en-US" dirty="0" smtClean="0"/>
            </a:br>
            <a:r>
              <a:rPr lang="en-US" dirty="0" smtClean="0"/>
              <a:t>Aster </a:t>
            </a:r>
            <a:endParaRPr lang="en-US" dirty="0"/>
          </a:p>
        </p:txBody>
      </p:sp>
      <p:sp>
        <p:nvSpPr>
          <p:cNvPr id="3" name="Subtitle 2"/>
          <p:cNvSpPr>
            <a:spLocks noGrp="1"/>
          </p:cNvSpPr>
          <p:nvPr>
            <p:ph type="subTitle" idx="1"/>
          </p:nvPr>
        </p:nvSpPr>
        <p:spPr/>
        <p:txBody>
          <a:bodyPr/>
          <a:lstStyle/>
          <a:p>
            <a:r>
              <a:rPr lang="en-US" smtClean="0"/>
              <a:t>Erika</a:t>
            </a:r>
            <a:endParaRPr lang="en-US" dirty="0" smtClean="0"/>
          </a:p>
          <a:p>
            <a:r>
              <a:rPr lang="en-US" dirty="0" smtClean="0"/>
              <a:t>3/16/11</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Aster</a:t>
            </a:r>
            <a:endParaRPr lang="en-US" dirty="0"/>
          </a:p>
        </p:txBody>
      </p:sp>
      <p:sp>
        <p:nvSpPr>
          <p:cNvPr id="3" name="Content Placeholder 2"/>
          <p:cNvSpPr>
            <a:spLocks noGrp="1"/>
          </p:cNvSpPr>
          <p:nvPr>
            <p:ph sz="half" idx="1"/>
          </p:nvPr>
        </p:nvSpPr>
        <p:spPr/>
        <p:txBody>
          <a:bodyPr>
            <a:normAutofit fontScale="92500" lnSpcReduction="20000"/>
          </a:bodyPr>
          <a:lstStyle/>
          <a:p>
            <a:pPr>
              <a:buNone/>
            </a:pPr>
            <a:r>
              <a:rPr lang="en-US" dirty="0" smtClean="0"/>
              <a:t>Three facts</a:t>
            </a:r>
          </a:p>
          <a:p>
            <a:r>
              <a:rPr lang="en-US" dirty="0" smtClean="0"/>
              <a:t>Chrysanthemum</a:t>
            </a:r>
          </a:p>
          <a:p>
            <a:r>
              <a:rPr lang="en-US" dirty="0" smtClean="0"/>
              <a:t>It may be perennial and an annual depending on the variety </a:t>
            </a:r>
          </a:p>
          <a:p>
            <a:r>
              <a:rPr lang="en-US" dirty="0" smtClean="0"/>
              <a:t>Comes in blues, purples and a variety of pinks. All Asters are yellow in the center of the flower. They are daisy-like in appearance, even though they are a member of the sunflower family. </a:t>
            </a:r>
            <a:endParaRPr lang="en-US" dirty="0"/>
          </a:p>
        </p:txBody>
      </p:sp>
      <p:pic>
        <p:nvPicPr>
          <p:cNvPr id="6146" name="Picture 2" descr="http://images.flowers.vg/1024x768/aster.jpg"/>
          <p:cNvPicPr>
            <a:picLocks noChangeAspect="1" noChangeArrowheads="1"/>
          </p:cNvPicPr>
          <p:nvPr/>
        </p:nvPicPr>
        <p:blipFill>
          <a:blip r:embed="rId2" cstate="print"/>
          <a:srcRect/>
          <a:stretch>
            <a:fillRect/>
          </a:stretch>
        </p:blipFill>
        <p:spPr bwMode="auto">
          <a:xfrm>
            <a:off x="4724400" y="1371600"/>
            <a:ext cx="2235200" cy="1676400"/>
          </a:xfrm>
          <a:prstGeom prst="rect">
            <a:avLst/>
          </a:prstGeom>
          <a:noFill/>
        </p:spPr>
      </p:pic>
      <p:pic>
        <p:nvPicPr>
          <p:cNvPr id="6148" name="Picture 4" descr="http://www.fabiovisentin.com/photography/photo/14/aster-pink-flower-amellus4650.jpg"/>
          <p:cNvPicPr>
            <a:picLocks noChangeAspect="1" noChangeArrowheads="1"/>
          </p:cNvPicPr>
          <p:nvPr/>
        </p:nvPicPr>
        <p:blipFill>
          <a:blip r:embed="rId3" cstate="print"/>
          <a:srcRect/>
          <a:stretch>
            <a:fillRect/>
          </a:stretch>
        </p:blipFill>
        <p:spPr bwMode="auto">
          <a:xfrm>
            <a:off x="4648200" y="3200400"/>
            <a:ext cx="2362200" cy="1771650"/>
          </a:xfrm>
          <a:prstGeom prst="rect">
            <a:avLst/>
          </a:prstGeom>
          <a:noFill/>
        </p:spPr>
      </p:pic>
      <p:sp>
        <p:nvSpPr>
          <p:cNvPr id="6150" name="AutoShape 6" descr="http://2.bp.blogspot.com/_00pYBnlcPSk/TCzEUiPpLCI/AAAAAAAACSM/HSrLogjK0bk/s1600/sky-blue-aster.jpg"/>
          <p:cNvSpPr>
            <a:spLocks noChangeAspect="1" noChangeArrowheads="1"/>
          </p:cNvSpPr>
          <p:nvPr/>
        </p:nvSpPr>
        <p:spPr bwMode="auto">
          <a:xfrm>
            <a:off x="155575" y="-2346325"/>
            <a:ext cx="5238750" cy="48958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152" name="AutoShape 8" descr="http://2.bp.blogspot.com/_00pYBnlcPSk/TCzEUiPpLCI/AAAAAAAACSM/HSrLogjK0bk/s1600/sky-blue-aster.jpg"/>
          <p:cNvSpPr>
            <a:spLocks noChangeAspect="1" noChangeArrowheads="1"/>
          </p:cNvSpPr>
          <p:nvPr/>
        </p:nvSpPr>
        <p:spPr bwMode="auto">
          <a:xfrm>
            <a:off x="155575" y="-2346325"/>
            <a:ext cx="5238750" cy="48958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154" name="AutoShape 10" descr="http://2.bp.blogspot.com/_00pYBnlcPSk/TCzEUiPpLCI/AAAAAAAACSM/HSrLogjK0bk/s1600/sky-blue-aster.jpg"/>
          <p:cNvSpPr>
            <a:spLocks noChangeAspect="1" noChangeArrowheads="1"/>
          </p:cNvSpPr>
          <p:nvPr/>
        </p:nvSpPr>
        <p:spPr bwMode="auto">
          <a:xfrm>
            <a:off x="155575" y="-2346325"/>
            <a:ext cx="5238750" cy="48958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156" name="AutoShape 12" descr="http://2.bp.blogspot.com/_00pYBnlcPSk/TCzEUiPpLCI/AAAAAAAACSM/HSrLogjK0bk/s1600/sky-blue-aster.jpg"/>
          <p:cNvSpPr>
            <a:spLocks noChangeAspect="1" noChangeArrowheads="1"/>
          </p:cNvSpPr>
          <p:nvPr/>
        </p:nvSpPr>
        <p:spPr bwMode="auto">
          <a:xfrm>
            <a:off x="155575" y="-2346325"/>
            <a:ext cx="5238750" cy="48958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158" name="AutoShape 14" descr="http://2.bp.blogspot.com/_00pYBnlcPSk/TCzEUiPpLCI/AAAAAAAACSM/HSrLogjK0bk/s1600/sky-blue-aster.jpg"/>
          <p:cNvSpPr>
            <a:spLocks noChangeAspect="1" noChangeArrowheads="1"/>
          </p:cNvSpPr>
          <p:nvPr/>
        </p:nvSpPr>
        <p:spPr bwMode="auto">
          <a:xfrm>
            <a:off x="155575" y="-2346325"/>
            <a:ext cx="5238750" cy="48958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160" name="Picture 16" descr="http://images.picturescraze.com/picture/3/a/aster_plant-20.jpg"/>
          <p:cNvPicPr>
            <a:picLocks noChangeAspect="1" noChangeArrowheads="1"/>
          </p:cNvPicPr>
          <p:nvPr/>
        </p:nvPicPr>
        <p:blipFill>
          <a:blip r:embed="rId4" cstate="print"/>
          <a:srcRect/>
          <a:stretch>
            <a:fillRect/>
          </a:stretch>
        </p:blipFill>
        <p:spPr bwMode="auto">
          <a:xfrm>
            <a:off x="4648200" y="5105399"/>
            <a:ext cx="2362200" cy="1574801"/>
          </a:xfrm>
          <a:prstGeom prst="rect">
            <a:avLst/>
          </a:prstGeom>
          <a:noFill/>
        </p:spPr>
      </p:pic>
      <p:pic>
        <p:nvPicPr>
          <p:cNvPr id="6162" name="Picture 18" descr="http://affordablehomeandgardenstore.com/merchandise/aster-wonder-of-staffa.jpg"/>
          <p:cNvPicPr>
            <a:picLocks noChangeAspect="1" noChangeArrowheads="1"/>
          </p:cNvPicPr>
          <p:nvPr/>
        </p:nvPicPr>
        <p:blipFill>
          <a:blip r:embed="rId5" cstate="print"/>
          <a:srcRect/>
          <a:stretch>
            <a:fillRect/>
          </a:stretch>
        </p:blipFill>
        <p:spPr bwMode="auto">
          <a:xfrm>
            <a:off x="7086600" y="3048000"/>
            <a:ext cx="1885950" cy="2266951"/>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Details</a:t>
            </a:r>
            <a:endParaRPr lang="en-US" dirty="0"/>
          </a:p>
        </p:txBody>
      </p:sp>
      <p:sp>
        <p:nvSpPr>
          <p:cNvPr id="3" name="Content Placeholder 2"/>
          <p:cNvSpPr>
            <a:spLocks noGrp="1"/>
          </p:cNvSpPr>
          <p:nvPr>
            <p:ph sz="half" idx="1"/>
          </p:nvPr>
        </p:nvSpPr>
        <p:spPr/>
        <p:txBody>
          <a:bodyPr>
            <a:normAutofit/>
          </a:bodyPr>
          <a:lstStyle/>
          <a:p>
            <a:r>
              <a:rPr lang="en-US" dirty="0" smtClean="0"/>
              <a:t>Plant asters in full sun or part shade </a:t>
            </a:r>
          </a:p>
          <a:p>
            <a:r>
              <a:rPr lang="en-US" dirty="0" smtClean="0"/>
              <a:t>Range in size from 15 to 125 cm in height </a:t>
            </a:r>
          </a:p>
          <a:p>
            <a:r>
              <a:rPr lang="en-US" i="1" dirty="0" smtClean="0"/>
              <a:t>Aster</a:t>
            </a:r>
            <a:r>
              <a:rPr lang="en-US" dirty="0" smtClean="0"/>
              <a:t> can flower from anytime from spring to late autumn (depending on the species).</a:t>
            </a:r>
          </a:p>
          <a:p>
            <a:r>
              <a:rPr lang="en-US" dirty="0" smtClean="0"/>
              <a:t>Rich loam soils</a:t>
            </a:r>
            <a:endParaRPr lang="en-US" dirty="0"/>
          </a:p>
        </p:txBody>
      </p:sp>
      <p:pic>
        <p:nvPicPr>
          <p:cNvPr id="5122" name="Picture 2" descr="http://www.donnelly-austin.com/ImageFolio4_files/gallery/WEST_VIRGINIA/WVRU103D.jpg"/>
          <p:cNvPicPr>
            <a:picLocks noChangeAspect="1" noChangeArrowheads="1"/>
          </p:cNvPicPr>
          <p:nvPr/>
        </p:nvPicPr>
        <p:blipFill>
          <a:blip r:embed="rId2" cstate="print"/>
          <a:srcRect/>
          <a:stretch>
            <a:fillRect/>
          </a:stretch>
        </p:blipFill>
        <p:spPr bwMode="auto">
          <a:xfrm>
            <a:off x="4724400" y="1371600"/>
            <a:ext cx="4124325" cy="509587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Watering your seeds</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t>If you receive less than 1 inch of rain a week, remember to water your plants regularly during the summer. However, many asters are moisture-sensitive; if your plants have too much moisture or too little moisture, they will often lose their lower foliage or not flower well</a:t>
            </a:r>
            <a:endParaRPr lang="en-US" dirty="0"/>
          </a:p>
        </p:txBody>
      </p:sp>
      <p:pic>
        <p:nvPicPr>
          <p:cNvPr id="4098" name="Picture 2" descr="http://i.ehow.co.uk/images/a06/kv/7h/do-salvia-other-flowering-plants_-800X800.jpg"/>
          <p:cNvPicPr>
            <a:picLocks noChangeAspect="1" noChangeArrowheads="1"/>
          </p:cNvPicPr>
          <p:nvPr/>
        </p:nvPicPr>
        <p:blipFill>
          <a:blip r:embed="rId2" cstate="print"/>
          <a:srcRect/>
          <a:stretch>
            <a:fillRect/>
          </a:stretch>
        </p:blipFill>
        <p:spPr bwMode="auto">
          <a:xfrm>
            <a:off x="5638800" y="1600200"/>
            <a:ext cx="2695575" cy="403860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Uses</a:t>
            </a:r>
            <a:endParaRPr lang="en-US" dirty="0"/>
          </a:p>
        </p:txBody>
      </p:sp>
      <p:sp>
        <p:nvSpPr>
          <p:cNvPr id="5" name="Content Placeholder 4"/>
          <p:cNvSpPr>
            <a:spLocks noGrp="1"/>
          </p:cNvSpPr>
          <p:nvPr>
            <p:ph idx="1"/>
          </p:nvPr>
        </p:nvSpPr>
        <p:spPr/>
        <p:txBody>
          <a:bodyPr>
            <a:normAutofit fontScale="62500" lnSpcReduction="20000"/>
          </a:bodyPr>
          <a:lstStyle/>
          <a:p>
            <a:r>
              <a:rPr lang="en-US" dirty="0" err="1" smtClean="0"/>
              <a:t>Ethnobotanic</a:t>
            </a:r>
            <a:r>
              <a:rPr lang="en-US" dirty="0" smtClean="0"/>
              <a:t>: Native Americans used white heath aster in sweat baths. Flowering </a:t>
            </a:r>
            <a:r>
              <a:rPr lang="en-US" u="sng" dirty="0" smtClean="0"/>
              <a:t>plants</a:t>
            </a:r>
            <a:r>
              <a:rPr lang="en-US" dirty="0" smtClean="0"/>
              <a:t> served as binding to the structure of the sweat lodge and were added to hot rocks to produce herbal steam. White heath aster was also used medicinally to revive unconscious patients. </a:t>
            </a:r>
          </a:p>
          <a:p>
            <a:r>
              <a:rPr lang="en-US" dirty="0" smtClean="0"/>
              <a:t>Economic: White heath aster is economically valuable as an ornamental. </a:t>
            </a:r>
          </a:p>
          <a:p>
            <a:r>
              <a:rPr lang="en-US" dirty="0" smtClean="0"/>
              <a:t>Gardening: The showy flowers of white heath aster make it a popular </a:t>
            </a:r>
            <a:r>
              <a:rPr lang="en-US" u="sng" dirty="0" smtClean="0">
                <a:hlinkClick r:id="rId2"/>
              </a:rPr>
              <a:t>plant</a:t>
            </a:r>
            <a:r>
              <a:rPr lang="en-US" dirty="0" smtClean="0"/>
              <a:t> for use in wildflower and native plant gardens. </a:t>
            </a:r>
          </a:p>
          <a:p>
            <a:r>
              <a:rPr lang="en-US" dirty="0" smtClean="0"/>
              <a:t>Livestock and forage: Livestock will not consume white heath aster. It can lower the forage quality of prairie hay. </a:t>
            </a:r>
          </a:p>
          <a:p>
            <a:r>
              <a:rPr lang="en-US" dirty="0" smtClean="0"/>
              <a:t>Wildlife: White heath aster is a source of nectar and shelter for butterflies. It is resistant to deer browsing.</a:t>
            </a:r>
          </a:p>
          <a:p>
            <a:pPr>
              <a:buNone/>
            </a:pPr>
            <a:r>
              <a:rPr lang="en-US" dirty="0" smtClean="0"/>
              <a:t/>
            </a:r>
            <a:br>
              <a:rPr lang="en-US" dirty="0" smtClean="0"/>
            </a:br>
            <a:r>
              <a:rPr lang="en-US" dirty="0" smtClean="0"/>
              <a:t/>
            </a:r>
            <a:br>
              <a:rPr lang="en-US" dirty="0" smtClean="0"/>
            </a:b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Varieties</a:t>
            </a:r>
            <a:endParaRPr lang="en-US" dirty="0"/>
          </a:p>
        </p:txBody>
      </p:sp>
      <p:sp>
        <p:nvSpPr>
          <p:cNvPr id="3" name="Content Placeholder 2"/>
          <p:cNvSpPr>
            <a:spLocks noGrp="1"/>
          </p:cNvSpPr>
          <p:nvPr>
            <p:ph idx="1"/>
          </p:nvPr>
        </p:nvSpPr>
        <p:spPr/>
        <p:txBody>
          <a:bodyPr/>
          <a:lstStyle/>
          <a:p>
            <a:r>
              <a:rPr lang="en-US" b="1" dirty="0" smtClean="0"/>
              <a:t>Alpine Aster </a:t>
            </a:r>
          </a:p>
          <a:p>
            <a:r>
              <a:rPr lang="en-US" b="1" dirty="0" smtClean="0"/>
              <a:t>Smooth Blue Aster</a:t>
            </a:r>
          </a:p>
          <a:p>
            <a:r>
              <a:rPr lang="en-US" b="1" dirty="0" smtClean="0"/>
              <a:t>White Heath</a:t>
            </a:r>
          </a:p>
          <a:p>
            <a:r>
              <a:rPr lang="en-US" b="1" dirty="0" smtClean="0"/>
              <a:t>New England Aster</a:t>
            </a:r>
          </a:p>
          <a:p>
            <a:r>
              <a:rPr lang="en-US" b="1" dirty="0" smtClean="0"/>
              <a:t>Sea Aster</a:t>
            </a:r>
          </a:p>
          <a:p>
            <a:endParaRPr lang="en-US" dirty="0"/>
          </a:p>
        </p:txBody>
      </p:sp>
      <p:pic>
        <p:nvPicPr>
          <p:cNvPr id="2050" name="Picture 2" descr="http://t1.gstatic.com/images?q=tbn:ANd9GcQlPu_k0gfdfry4kMzWyc_7y6hGVQjJATnSM_AVbW-6RVMSQ6YOL2A5LA">
            <a:hlinkClick r:id="rId2"/>
          </p:cNvPr>
          <p:cNvPicPr>
            <a:picLocks noChangeAspect="1" noChangeArrowheads="1"/>
          </p:cNvPicPr>
          <p:nvPr/>
        </p:nvPicPr>
        <p:blipFill>
          <a:blip r:embed="rId3" cstate="print"/>
          <a:srcRect/>
          <a:stretch>
            <a:fillRect/>
          </a:stretch>
        </p:blipFill>
        <p:spPr bwMode="auto">
          <a:xfrm>
            <a:off x="4876800" y="1600200"/>
            <a:ext cx="1828800" cy="1752600"/>
          </a:xfrm>
          <a:prstGeom prst="rect">
            <a:avLst/>
          </a:prstGeom>
          <a:noFill/>
        </p:spPr>
      </p:pic>
      <p:pic>
        <p:nvPicPr>
          <p:cNvPr id="2052" name="Picture 4" descr="http://t1.gstatic.com/images?q=tbn:ANd9GcR3A5MR_6vOvQxSiAnvCffSycCvD9OHLN7DjQoXgtDn_541ciKeUPwCKNo">
            <a:hlinkClick r:id="rId4"/>
          </p:cNvPr>
          <p:cNvPicPr>
            <a:picLocks noChangeAspect="1" noChangeArrowheads="1"/>
          </p:cNvPicPr>
          <p:nvPr/>
        </p:nvPicPr>
        <p:blipFill>
          <a:blip r:embed="rId5" cstate="print"/>
          <a:srcRect/>
          <a:stretch>
            <a:fillRect/>
          </a:stretch>
        </p:blipFill>
        <p:spPr bwMode="auto">
          <a:xfrm>
            <a:off x="7010400" y="762000"/>
            <a:ext cx="1600200" cy="1447800"/>
          </a:xfrm>
          <a:prstGeom prst="rect">
            <a:avLst/>
          </a:prstGeom>
          <a:noFill/>
        </p:spPr>
      </p:pic>
      <p:pic>
        <p:nvPicPr>
          <p:cNvPr id="2054" name="Picture 6" descr="http://www.leifericson.org/sitebuildercontent/sitebuilderpictures/white-heath-aster.gif"/>
          <p:cNvPicPr>
            <a:picLocks noChangeAspect="1" noChangeArrowheads="1"/>
          </p:cNvPicPr>
          <p:nvPr/>
        </p:nvPicPr>
        <p:blipFill>
          <a:blip r:embed="rId6" cstate="print"/>
          <a:srcRect/>
          <a:stretch>
            <a:fillRect/>
          </a:stretch>
        </p:blipFill>
        <p:spPr bwMode="auto">
          <a:xfrm>
            <a:off x="4800600" y="3505200"/>
            <a:ext cx="1828800" cy="2803462"/>
          </a:xfrm>
          <a:prstGeom prst="rect">
            <a:avLst/>
          </a:prstGeom>
          <a:noFill/>
        </p:spPr>
      </p:pic>
      <p:pic>
        <p:nvPicPr>
          <p:cNvPr id="2056" name="Picture 8" descr="http://www.abnativeplants.com/_ccLib/image/plants/DETA-96.jpg"/>
          <p:cNvPicPr>
            <a:picLocks noChangeAspect="1" noChangeArrowheads="1"/>
          </p:cNvPicPr>
          <p:nvPr/>
        </p:nvPicPr>
        <p:blipFill>
          <a:blip r:embed="rId7" cstate="print"/>
          <a:srcRect/>
          <a:stretch>
            <a:fillRect/>
          </a:stretch>
        </p:blipFill>
        <p:spPr bwMode="auto">
          <a:xfrm>
            <a:off x="7010400" y="2514600"/>
            <a:ext cx="1638300" cy="205333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Sources</a:t>
            </a:r>
            <a:endParaRPr lang="en-US"/>
          </a:p>
        </p:txBody>
      </p:sp>
      <p:sp>
        <p:nvSpPr>
          <p:cNvPr id="3" name="Content Placeholder 2"/>
          <p:cNvSpPr>
            <a:spLocks noGrp="1"/>
          </p:cNvSpPr>
          <p:nvPr>
            <p:ph idx="1"/>
          </p:nvPr>
        </p:nvSpPr>
        <p:spPr/>
        <p:txBody>
          <a:bodyPr/>
          <a:lstStyle/>
          <a:p>
            <a:r>
              <a:rPr lang="en-US" dirty="0" smtClean="0">
                <a:hlinkClick r:id="rId2"/>
              </a:rPr>
              <a:t>http://www.gardenguides.com/taxonomy/white-heath-aster-symphyotrichum-ericoides-var-ericoides/</a:t>
            </a:r>
            <a:endParaRPr lang="en-US" dirty="0" smtClean="0"/>
          </a:p>
          <a:p>
            <a:r>
              <a:rPr lang="en-US" dirty="0" smtClean="0">
                <a:hlinkClick r:id="rId3"/>
              </a:rPr>
              <a:t>http://www.gardenersnet.com/flower/aster.htm</a:t>
            </a:r>
            <a:endParaRPr lang="en-US" dirty="0" smtClean="0"/>
          </a:p>
          <a:p>
            <a:r>
              <a:rPr lang="en-US" dirty="0" smtClean="0">
                <a:hlinkClick r:id="rId4"/>
              </a:rPr>
              <a:t>http://gardenhobbies.com/flower/aster.html</a:t>
            </a:r>
            <a:endParaRPr lang="en-US" dirty="0" smtClean="0"/>
          </a:p>
          <a:p>
            <a:r>
              <a:rPr lang="en-US" dirty="0" smtClean="0">
                <a:hlinkClick r:id="rId5"/>
              </a:rPr>
              <a:t>http://en.wikipedia.org/wiki/Aster_(genus)</a:t>
            </a:r>
            <a:endParaRPr lang="en-US" dirty="0" smtClean="0"/>
          </a:p>
          <a:p>
            <a:endParaRPr lang="en-US" dirty="0" smtClean="0"/>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CA503FCD3342479F4D65C5FE688114" ma:contentTypeVersion="0" ma:contentTypeDescription="Create a new document." ma:contentTypeScope="" ma:versionID="8561601d5d7f9bae4960e9c054e7dde1">
  <xsd:schema xmlns:xsd="http://www.w3.org/2001/XMLSchema" xmlns:p="http://schemas.microsoft.com/office/2006/metadata/properties" xmlns:ns2="3F50CA6E-33CD-4742-9F4D-65C5FE688114" targetNamespace="http://schemas.microsoft.com/office/2006/metadata/properties" ma:root="true" ma:fieldsID="939267691c5464d0573de02c79fb888f" ns2:_="">
    <xsd:import namespace="3F50CA6E-33CD-4742-9F4D-65C5FE688114"/>
    <xsd:element name="properties">
      <xsd:complexType>
        <xsd:sequence>
          <xsd:element name="documentManagement">
            <xsd:complexType>
              <xsd:all>
                <xsd:element ref="ns2:Class" minOccurs="0"/>
                <xsd:element ref="ns2:Teacher" minOccurs="0"/>
                <xsd:element ref="ns2:Due_x0020_Date" minOccurs="0"/>
              </xsd:all>
            </xsd:complexType>
          </xsd:element>
        </xsd:sequence>
      </xsd:complexType>
    </xsd:element>
  </xsd:schema>
  <xsd:schema xmlns:xsd="http://www.w3.org/2001/XMLSchema" xmlns:dms="http://schemas.microsoft.com/office/2006/documentManagement/types" targetNamespace="3F50CA6E-33CD-4742-9F4D-65C5FE688114" elementFormDefault="qualified">
    <xsd:import namespace="http://schemas.microsoft.com/office/2006/documentManagement/types"/>
    <xsd:element name="Class" ma:index="8" nillable="true" ma:displayName="Class" ma:internalName="Class">
      <xsd:simpleType>
        <xsd:restriction base="dms:Text">
          <xsd:maxLength value="255"/>
        </xsd:restriction>
      </xsd:simpleType>
    </xsd:element>
    <xsd:element name="Teacher" ma:index="9" nillable="true" ma:displayName="Teacher" ma:internalName="Teacher">
      <xsd:simpleType>
        <xsd:restriction base="dms:Text">
          <xsd:maxLength value="255"/>
        </xsd:restriction>
      </xsd:simpleType>
    </xsd:element>
    <xsd:element name="Due_x0020_Date" ma:index="10" nillable="true" ma:displayName="Due Date" ma:internalName="Due_x0020_Dat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Teacher xmlns="3F50CA6E-33CD-4742-9F4D-65C5FE688114" xsi:nil="true"/>
    <Class xmlns="3F50CA6E-33CD-4742-9F4D-65C5FE688114" xsi:nil="true"/>
    <Due_x0020_Date xmlns="3F50CA6E-33CD-4742-9F4D-65C5FE688114" xsi:nil="true"/>
  </documentManagement>
</p:properties>
</file>

<file path=customXml/itemProps1.xml><?xml version="1.0" encoding="utf-8"?>
<ds:datastoreItem xmlns:ds="http://schemas.openxmlformats.org/officeDocument/2006/customXml" ds:itemID="{0FB4BB56-D7AC-4A04-8B21-5027C82BFE10}"/>
</file>

<file path=customXml/itemProps2.xml><?xml version="1.0" encoding="utf-8"?>
<ds:datastoreItem xmlns:ds="http://schemas.openxmlformats.org/officeDocument/2006/customXml" ds:itemID="{07304F10-742C-478D-B962-33ECE2E0C192}"/>
</file>

<file path=customXml/itemProps3.xml><?xml version="1.0" encoding="utf-8"?>
<ds:datastoreItem xmlns:ds="http://schemas.openxmlformats.org/officeDocument/2006/customXml" ds:itemID="{F9BB0ACE-69EE-45C8-9A3E-39CD7D58F855}"/>
</file>

<file path=docProps/app.xml><?xml version="1.0" encoding="utf-8"?>
<Properties xmlns="http://schemas.openxmlformats.org/officeDocument/2006/extended-properties" xmlns:vt="http://schemas.openxmlformats.org/officeDocument/2006/docPropsVTypes">
  <TotalTime>117</TotalTime>
  <Words>312</Words>
  <Application>Microsoft Office PowerPoint</Application>
  <PresentationFormat>On-screen Show (4:3)</PresentationFormat>
  <Paragraphs>33</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Planting Seeds of Friendship Aster </vt:lpstr>
      <vt:lpstr>Aster</vt:lpstr>
      <vt:lpstr>Plant Details</vt:lpstr>
      <vt:lpstr>Watering your seeds</vt:lpstr>
      <vt:lpstr>Uses</vt:lpstr>
      <vt:lpstr>Plant Varieties</vt:lpstr>
      <vt:lpstr>Sources</vt:lpstr>
    </vt:vector>
  </TitlesOfParts>
  <Company>Virginia Beach City Public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Planting Seeds of Friendship</dc:title>
  <dc:creator>lhhowell</dc:creator>
  <cp:lastModifiedBy>239796</cp:lastModifiedBy>
  <cp:revision>19</cp:revision>
  <dcterms:created xsi:type="dcterms:W3CDTF">2011-03-16T11:28:37Z</dcterms:created>
  <dcterms:modified xsi:type="dcterms:W3CDTF">2011-03-30T13:23:23Z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0x0101006ECA503FCD3342479F4D65C5FE688114</vt:lpwstr>
  </property>
</Properties>
</file>